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3"/>
    <p:restoredTop sz="94650"/>
  </p:normalViewPr>
  <p:slideViewPr>
    <p:cSldViewPr snapToGrid="0" snapToObjects="1">
      <p:cViewPr>
        <p:scale>
          <a:sx n="115" d="100"/>
          <a:sy n="115" d="100"/>
        </p:scale>
        <p:origin x="144"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6/27/20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7584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6/27/20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5586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6/27/20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5364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6/27/20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7673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6/27/20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811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6/27/20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3260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6/27/20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2194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6/27/20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2610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6/27/20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883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6/27/20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8558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6/27/20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6351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6/27/20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76920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10" r:id="rId6"/>
    <p:sldLayoutId id="2147483705" r:id="rId7"/>
    <p:sldLayoutId id="2147483706" r:id="rId8"/>
    <p:sldLayoutId id="2147483707" r:id="rId9"/>
    <p:sldLayoutId id="2147483709" r:id="rId10"/>
    <p:sldLayoutId id="2147483708"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D43C885-B9B6-4A45-A505-C81040F79B63}"/>
              </a:ext>
            </a:extLst>
          </p:cNvPr>
          <p:cNvPicPr>
            <a:picLocks noChangeAspect="1"/>
          </p:cNvPicPr>
          <p:nvPr/>
        </p:nvPicPr>
        <p:blipFill rotWithShape="1">
          <a:blip r:embed="rId2"/>
          <a:srcRect b="16045"/>
          <a:stretch/>
        </p:blipFill>
        <p:spPr>
          <a:xfrm>
            <a:off x="20" y="975"/>
            <a:ext cx="12191980" cy="6858000"/>
          </a:xfrm>
          <a:prstGeom prst="rect">
            <a:avLst/>
          </a:prstGeom>
        </p:spPr>
      </p:pic>
      <p:sp>
        <p:nvSpPr>
          <p:cNvPr id="11" name="Rectangle 10">
            <a:extLst>
              <a:ext uri="{FF2B5EF4-FFF2-40B4-BE49-F238E27FC236}">
                <a16:creationId xmlns:a16="http://schemas.microsoft.com/office/drawing/2014/main" id="{EEFC1EB0-DB92-4E98-B3A9-0CD6FA5A8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8326" y="-341385"/>
            <a:ext cx="6858003" cy="7540754"/>
          </a:xfrm>
          <a:prstGeom prst="rect">
            <a:avLst/>
          </a:prstGeom>
          <a:gradFill flip="none" rotWithShape="1">
            <a:gsLst>
              <a:gs pos="48000">
                <a:schemeClr val="tx1">
                  <a:alpha val="25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21F2EE-0A50-DD4C-8B21-6FEFC73B9FF3}"/>
              </a:ext>
            </a:extLst>
          </p:cNvPr>
          <p:cNvSpPr>
            <a:spLocks noGrp="1"/>
          </p:cNvSpPr>
          <p:nvPr>
            <p:ph type="ctrTitle"/>
          </p:nvPr>
        </p:nvSpPr>
        <p:spPr>
          <a:xfrm>
            <a:off x="854277" y="1475234"/>
            <a:ext cx="3214307" cy="2901694"/>
          </a:xfrm>
        </p:spPr>
        <p:txBody>
          <a:bodyPr anchor="b">
            <a:normAutofit/>
          </a:bodyPr>
          <a:lstStyle/>
          <a:p>
            <a:r>
              <a:rPr lang="en-GB" sz="4400" b="1">
                <a:solidFill>
                  <a:schemeClr val="bg1"/>
                </a:solidFill>
              </a:rPr>
              <a:t>Data Science Capstone Project Report</a:t>
            </a:r>
            <a:endParaRPr lang="en-GB" sz="4400">
              <a:solidFill>
                <a:schemeClr val="bg1"/>
              </a:solidFill>
            </a:endParaRPr>
          </a:p>
        </p:txBody>
      </p:sp>
      <p:sp>
        <p:nvSpPr>
          <p:cNvPr id="3" name="Subtitle 2">
            <a:extLst>
              <a:ext uri="{FF2B5EF4-FFF2-40B4-BE49-F238E27FC236}">
                <a16:creationId xmlns:a16="http://schemas.microsoft.com/office/drawing/2014/main" id="{AB300D57-0C9A-D648-8D7C-7733E3EF4780}"/>
              </a:ext>
            </a:extLst>
          </p:cNvPr>
          <p:cNvSpPr>
            <a:spLocks noGrp="1"/>
          </p:cNvSpPr>
          <p:nvPr>
            <p:ph type="subTitle" idx="1"/>
          </p:nvPr>
        </p:nvSpPr>
        <p:spPr>
          <a:xfrm>
            <a:off x="858610" y="4608576"/>
            <a:ext cx="3205640" cy="774186"/>
          </a:xfrm>
        </p:spPr>
        <p:txBody>
          <a:bodyPr anchor="t">
            <a:normAutofit/>
          </a:bodyPr>
          <a:lstStyle/>
          <a:p>
            <a:r>
              <a:rPr lang="en-GB" sz="2000" dirty="0">
                <a:solidFill>
                  <a:schemeClr val="bg1"/>
                </a:solidFill>
              </a:rPr>
              <a:t>Holly Tibble</a:t>
            </a:r>
          </a:p>
        </p:txBody>
      </p:sp>
      <p:cxnSp>
        <p:nvCxnSpPr>
          <p:cNvPr id="13" name="Straight Connector 12">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598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sitting, table, different, man&#10;&#10;Description automatically generated">
            <a:extLst>
              <a:ext uri="{FF2B5EF4-FFF2-40B4-BE49-F238E27FC236}">
                <a16:creationId xmlns:a16="http://schemas.microsoft.com/office/drawing/2014/main" id="{F52CB6A2-9529-F04D-8854-74530C76B3A0}"/>
              </a:ext>
            </a:extLst>
          </p:cNvPr>
          <p:cNvPicPr/>
          <p:nvPr/>
        </p:nvPicPr>
        <p:blipFill>
          <a:blip r:embed="rId2"/>
          <a:stretch>
            <a:fillRect/>
          </a:stretch>
        </p:blipFill>
        <p:spPr>
          <a:xfrm>
            <a:off x="5375530" y="775250"/>
            <a:ext cx="6389578" cy="4344670"/>
          </a:xfrm>
          <a:prstGeom prst="rect">
            <a:avLst/>
          </a:prstGeom>
        </p:spPr>
      </p:pic>
      <p:sp>
        <p:nvSpPr>
          <p:cNvPr id="3" name="TextBox 2">
            <a:extLst>
              <a:ext uri="{FF2B5EF4-FFF2-40B4-BE49-F238E27FC236}">
                <a16:creationId xmlns:a16="http://schemas.microsoft.com/office/drawing/2014/main" id="{1A10B4ED-6F99-BF49-91BF-64F8960FA6D0}"/>
              </a:ext>
            </a:extLst>
          </p:cNvPr>
          <p:cNvSpPr txBox="1"/>
          <p:nvPr/>
        </p:nvSpPr>
        <p:spPr>
          <a:xfrm>
            <a:off x="735496" y="1073425"/>
            <a:ext cx="2961861" cy="1477328"/>
          </a:xfrm>
          <a:prstGeom prst="rect">
            <a:avLst/>
          </a:prstGeom>
          <a:noFill/>
        </p:spPr>
        <p:txBody>
          <a:bodyPr wrap="square" rtlCol="0">
            <a:spAutoFit/>
          </a:bodyPr>
          <a:lstStyle/>
          <a:p>
            <a:pPr algn="ctr"/>
            <a:r>
              <a:rPr lang="en-GB" dirty="0"/>
              <a:t>There were three points with a predicted number of nearby coffee shops of at least 0.5 higher than the observed number.</a:t>
            </a:r>
          </a:p>
        </p:txBody>
      </p:sp>
      <p:sp>
        <p:nvSpPr>
          <p:cNvPr id="4" name="Rectangle 3">
            <a:extLst>
              <a:ext uri="{FF2B5EF4-FFF2-40B4-BE49-F238E27FC236}">
                <a16:creationId xmlns:a16="http://schemas.microsoft.com/office/drawing/2014/main" id="{B0EA367C-43AC-774F-9B1D-2DE357087D50}"/>
              </a:ext>
            </a:extLst>
          </p:cNvPr>
          <p:cNvSpPr/>
          <p:nvPr/>
        </p:nvSpPr>
        <p:spPr>
          <a:xfrm>
            <a:off x="811169" y="3245760"/>
            <a:ext cx="2810514" cy="1384995"/>
          </a:xfrm>
          <a:prstGeom prst="rect">
            <a:avLst/>
          </a:prstGeom>
        </p:spPr>
        <p:txBody>
          <a:bodyPr wrap="none">
            <a:spAutoFit/>
          </a:bodyPr>
          <a:lstStyle/>
          <a:p>
            <a:pPr algn="ctr"/>
            <a:r>
              <a:rPr lang="en-GB" sz="2800" dirty="0" err="1">
                <a:solidFill>
                  <a:srgbClr val="000000"/>
                </a:solidFill>
                <a:latin typeface="Calibri" panose="020F0502020204030204" pitchFamily="34" charset="0"/>
                <a:ea typeface="Times New Roman" panose="02020603050405020304" pitchFamily="18" charset="0"/>
              </a:rPr>
              <a:t>Clermiston</a:t>
            </a:r>
            <a:r>
              <a:rPr lang="en-GB" sz="2800" dirty="0">
                <a:solidFill>
                  <a:srgbClr val="000000"/>
                </a:solidFill>
                <a:latin typeface="Calibri" panose="020F0502020204030204" pitchFamily="34" charset="0"/>
                <a:ea typeface="Times New Roman" panose="02020603050405020304" pitchFamily="18" charset="0"/>
              </a:rPr>
              <a:t> Park</a:t>
            </a:r>
          </a:p>
          <a:p>
            <a:pPr algn="ctr"/>
            <a:r>
              <a:rPr lang="en-GB" sz="2800" dirty="0">
                <a:solidFill>
                  <a:srgbClr val="000000"/>
                </a:solidFill>
                <a:latin typeface="Calibri" panose="020F0502020204030204" pitchFamily="34" charset="0"/>
                <a:ea typeface="Times New Roman" panose="02020603050405020304" pitchFamily="18" charset="0"/>
              </a:rPr>
              <a:t>East Pilton Park</a:t>
            </a:r>
          </a:p>
          <a:p>
            <a:pPr algn="ctr"/>
            <a:r>
              <a:rPr lang="en-GB" sz="2800" dirty="0" err="1">
                <a:solidFill>
                  <a:srgbClr val="000000"/>
                </a:solidFill>
                <a:latin typeface="Calibri" panose="020F0502020204030204" pitchFamily="34" charset="0"/>
                <a:ea typeface="Times New Roman" panose="02020603050405020304" pitchFamily="18" charset="0"/>
              </a:rPr>
              <a:t>Granton</a:t>
            </a:r>
            <a:r>
              <a:rPr lang="en-GB" sz="2800" dirty="0">
                <a:solidFill>
                  <a:srgbClr val="000000"/>
                </a:solidFill>
                <a:latin typeface="Calibri" panose="020F0502020204030204" pitchFamily="34" charset="0"/>
                <a:ea typeface="Times New Roman" panose="02020603050405020304" pitchFamily="18" charset="0"/>
              </a:rPr>
              <a:t> Crescent </a:t>
            </a:r>
            <a:endParaRPr lang="en-GB" sz="2800" dirty="0"/>
          </a:p>
        </p:txBody>
      </p:sp>
    </p:spTree>
    <p:extLst>
      <p:ext uri="{BB962C8B-B14F-4D97-AF65-F5344CB8AC3E}">
        <p14:creationId xmlns:p14="http://schemas.microsoft.com/office/powerpoint/2010/main" val="2697375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33D626C-20D8-3348-B3F2-11BEB1476649}"/>
              </a:ext>
            </a:extLst>
          </p:cNvPr>
          <p:cNvGrpSpPr/>
          <p:nvPr/>
        </p:nvGrpSpPr>
        <p:grpSpPr>
          <a:xfrm>
            <a:off x="279592" y="74366"/>
            <a:ext cx="7414750" cy="6274345"/>
            <a:chOff x="293766" y="15625"/>
            <a:chExt cx="5588136" cy="4902098"/>
          </a:xfrm>
        </p:grpSpPr>
        <p:grpSp>
          <p:nvGrpSpPr>
            <p:cNvPr id="9" name="Group 8">
              <a:extLst>
                <a:ext uri="{FF2B5EF4-FFF2-40B4-BE49-F238E27FC236}">
                  <a16:creationId xmlns:a16="http://schemas.microsoft.com/office/drawing/2014/main" id="{C7E858AE-6EDB-304D-8675-6ED9803328EE}"/>
                </a:ext>
              </a:extLst>
            </p:cNvPr>
            <p:cNvGrpSpPr/>
            <p:nvPr/>
          </p:nvGrpSpPr>
          <p:grpSpPr>
            <a:xfrm>
              <a:off x="293766" y="15625"/>
              <a:ext cx="5588136" cy="4902098"/>
              <a:chOff x="293766" y="15625"/>
              <a:chExt cx="5588136" cy="4902098"/>
            </a:xfrm>
          </p:grpSpPr>
          <p:pic>
            <p:nvPicPr>
              <p:cNvPr id="13" name="Picture 12" descr="A close up of a map&#10;&#10;Description automatically generated">
                <a:extLst>
                  <a:ext uri="{FF2B5EF4-FFF2-40B4-BE49-F238E27FC236}">
                    <a16:creationId xmlns:a16="http://schemas.microsoft.com/office/drawing/2014/main" id="{EA2708CF-9291-3F43-B2FA-944D40383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79" t="23443" r="10970" b="16059"/>
              <a:stretch/>
            </p:blipFill>
            <p:spPr bwMode="auto">
              <a:xfrm>
                <a:off x="635656" y="15625"/>
                <a:ext cx="5057775" cy="212979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grpSp>
            <p:nvGrpSpPr>
              <p:cNvPr id="14" name="Group 13">
                <a:extLst>
                  <a:ext uri="{FF2B5EF4-FFF2-40B4-BE49-F238E27FC236}">
                    <a16:creationId xmlns:a16="http://schemas.microsoft.com/office/drawing/2014/main" id="{CCBD9CA9-8993-5646-8B35-93AFB51047D4}"/>
                  </a:ext>
                </a:extLst>
              </p:cNvPr>
              <p:cNvGrpSpPr/>
              <p:nvPr/>
            </p:nvGrpSpPr>
            <p:grpSpPr>
              <a:xfrm>
                <a:off x="293766" y="1063932"/>
                <a:ext cx="5588136" cy="3853791"/>
                <a:chOff x="293766" y="0"/>
                <a:chExt cx="5588136" cy="3853791"/>
              </a:xfrm>
            </p:grpSpPr>
            <p:sp>
              <p:nvSpPr>
                <p:cNvPr id="15" name="Rectangle 14">
                  <a:extLst>
                    <a:ext uri="{FF2B5EF4-FFF2-40B4-BE49-F238E27FC236}">
                      <a16:creationId xmlns:a16="http://schemas.microsoft.com/office/drawing/2014/main" id="{C7990CEC-D7B3-6440-BA99-402965D563F9}"/>
                    </a:ext>
                  </a:extLst>
                </p:cNvPr>
                <p:cNvSpPr/>
                <p:nvPr/>
              </p:nvSpPr>
              <p:spPr>
                <a:xfrm>
                  <a:off x="1556196" y="0"/>
                  <a:ext cx="442452" cy="6636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cxnSp>
              <p:nvCxnSpPr>
                <p:cNvPr id="16" name="Straight Connector 15">
                  <a:extLst>
                    <a:ext uri="{FF2B5EF4-FFF2-40B4-BE49-F238E27FC236}">
                      <a16:creationId xmlns:a16="http://schemas.microsoft.com/office/drawing/2014/main" id="{D1D6732D-A99E-3C4A-93E0-809F158F1817}"/>
                    </a:ext>
                  </a:extLst>
                </p:cNvPr>
                <p:cNvCxnSpPr>
                  <a:cxnSpLocks/>
                </p:cNvCxnSpPr>
                <p:nvPr/>
              </p:nvCxnSpPr>
              <p:spPr>
                <a:xfrm flipH="1">
                  <a:off x="293766" y="663678"/>
                  <a:ext cx="1262431" cy="4951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3503099-8D87-774B-B233-CC4640B90DFE}"/>
                    </a:ext>
                  </a:extLst>
                </p:cNvPr>
                <p:cNvGrpSpPr/>
                <p:nvPr/>
              </p:nvGrpSpPr>
              <p:grpSpPr>
                <a:xfrm>
                  <a:off x="293768" y="1158851"/>
                  <a:ext cx="5588134" cy="2694940"/>
                  <a:chOff x="293768" y="40022"/>
                  <a:chExt cx="5588134" cy="2694940"/>
                </a:xfrm>
              </p:grpSpPr>
              <p:pic>
                <p:nvPicPr>
                  <p:cNvPr id="20" name="Picture 19" descr="A picture containing text, map&#10;&#10;Description automatically generated">
                    <a:extLst>
                      <a:ext uri="{FF2B5EF4-FFF2-40B4-BE49-F238E27FC236}">
                        <a16:creationId xmlns:a16="http://schemas.microsoft.com/office/drawing/2014/main" id="{2315C747-C7CF-304C-B166-B298701ABF3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325" r="13139"/>
                  <a:stretch/>
                </p:blipFill>
                <p:spPr bwMode="auto">
                  <a:xfrm>
                    <a:off x="3357047" y="40022"/>
                    <a:ext cx="2524855" cy="269494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21" name="Picture 20" descr="A close up of a map&#10;&#10;Description automatically generated">
                    <a:extLst>
                      <a:ext uri="{FF2B5EF4-FFF2-40B4-BE49-F238E27FC236}">
                        <a16:creationId xmlns:a16="http://schemas.microsoft.com/office/drawing/2014/main" id="{030DFF43-07D5-954D-A897-748F001E2C8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176" r="27913"/>
                  <a:stretch/>
                </p:blipFill>
                <p:spPr bwMode="auto">
                  <a:xfrm>
                    <a:off x="293768" y="40656"/>
                    <a:ext cx="2524855" cy="2694305"/>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grpSp>
            <p:cxnSp>
              <p:nvCxnSpPr>
                <p:cNvPr id="18" name="Straight Connector 17">
                  <a:extLst>
                    <a:ext uri="{FF2B5EF4-FFF2-40B4-BE49-F238E27FC236}">
                      <a16:creationId xmlns:a16="http://schemas.microsoft.com/office/drawing/2014/main" id="{FF261C0D-5145-6143-8B3B-CDD73ECC692A}"/>
                    </a:ext>
                  </a:extLst>
                </p:cNvPr>
                <p:cNvCxnSpPr>
                  <a:cxnSpLocks/>
                </p:cNvCxnSpPr>
                <p:nvPr/>
              </p:nvCxnSpPr>
              <p:spPr>
                <a:xfrm>
                  <a:off x="1998648" y="663678"/>
                  <a:ext cx="819975" cy="4951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0" name="Rectangle 9">
              <a:extLst>
                <a:ext uri="{FF2B5EF4-FFF2-40B4-BE49-F238E27FC236}">
                  <a16:creationId xmlns:a16="http://schemas.microsoft.com/office/drawing/2014/main" id="{304037CE-9659-0F40-97CE-25D81E462077}"/>
                </a:ext>
              </a:extLst>
            </p:cNvPr>
            <p:cNvSpPr/>
            <p:nvPr/>
          </p:nvSpPr>
          <p:spPr>
            <a:xfrm>
              <a:off x="2818624" y="355428"/>
              <a:ext cx="501445" cy="6636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cxnSp>
          <p:nvCxnSpPr>
            <p:cNvPr id="11" name="Straight Connector 10">
              <a:extLst>
                <a:ext uri="{FF2B5EF4-FFF2-40B4-BE49-F238E27FC236}">
                  <a16:creationId xmlns:a16="http://schemas.microsoft.com/office/drawing/2014/main" id="{A1522611-CD5B-BF40-AC7C-5E9C2B195F2A}"/>
                </a:ext>
              </a:extLst>
            </p:cNvPr>
            <p:cNvCxnSpPr>
              <a:cxnSpLocks/>
            </p:cNvCxnSpPr>
            <p:nvPr/>
          </p:nvCxnSpPr>
          <p:spPr>
            <a:xfrm>
              <a:off x="2818624" y="1019050"/>
              <a:ext cx="538424" cy="1203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4B30DD-2ED4-AD41-BE05-043FE1E4BADF}"/>
                </a:ext>
              </a:extLst>
            </p:cNvPr>
            <p:cNvCxnSpPr>
              <a:cxnSpLocks/>
            </p:cNvCxnSpPr>
            <p:nvPr/>
          </p:nvCxnSpPr>
          <p:spPr>
            <a:xfrm>
              <a:off x="3320069" y="1027061"/>
              <a:ext cx="2561833" cy="11957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5" name="Picture 34">
            <a:extLst>
              <a:ext uri="{FF2B5EF4-FFF2-40B4-BE49-F238E27FC236}">
                <a16:creationId xmlns:a16="http://schemas.microsoft.com/office/drawing/2014/main" id="{E7F961E5-99C9-5346-ADA2-C427F9FEFAE4}"/>
              </a:ext>
            </a:extLst>
          </p:cNvPr>
          <p:cNvPicPr>
            <a:picLocks noChangeAspect="1"/>
          </p:cNvPicPr>
          <p:nvPr/>
        </p:nvPicPr>
        <p:blipFill>
          <a:blip r:embed="rId5"/>
          <a:stretch>
            <a:fillRect/>
          </a:stretch>
        </p:blipFill>
        <p:spPr>
          <a:xfrm>
            <a:off x="8849516" y="1550643"/>
            <a:ext cx="1968500" cy="3073400"/>
          </a:xfrm>
          <a:prstGeom prst="rect">
            <a:avLst/>
          </a:prstGeom>
        </p:spPr>
      </p:pic>
      <p:sp>
        <p:nvSpPr>
          <p:cNvPr id="36" name="Oval 35">
            <a:extLst>
              <a:ext uri="{FF2B5EF4-FFF2-40B4-BE49-F238E27FC236}">
                <a16:creationId xmlns:a16="http://schemas.microsoft.com/office/drawing/2014/main" id="{28993419-8149-7B4E-9994-F58B946AEA75}"/>
              </a:ext>
            </a:extLst>
          </p:cNvPr>
          <p:cNvSpPr/>
          <p:nvPr/>
        </p:nvSpPr>
        <p:spPr>
          <a:xfrm>
            <a:off x="6531447" y="3737153"/>
            <a:ext cx="226192" cy="216899"/>
          </a:xfrm>
          <a:prstGeom prst="ellipse">
            <a:avLst/>
          </a:prstGeom>
          <a:solidFill>
            <a:srgbClr val="B31C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7" name="Oval 36">
            <a:extLst>
              <a:ext uri="{FF2B5EF4-FFF2-40B4-BE49-F238E27FC236}">
                <a16:creationId xmlns:a16="http://schemas.microsoft.com/office/drawing/2014/main" id="{1094D568-1B90-C048-A290-F39040872C6F}"/>
              </a:ext>
            </a:extLst>
          </p:cNvPr>
          <p:cNvSpPr/>
          <p:nvPr/>
        </p:nvSpPr>
        <p:spPr>
          <a:xfrm>
            <a:off x="6158350" y="4747226"/>
            <a:ext cx="226192" cy="216899"/>
          </a:xfrm>
          <a:prstGeom prst="ellipse">
            <a:avLst/>
          </a:prstGeom>
          <a:solidFill>
            <a:srgbClr val="B31C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8" name="Oval 37">
            <a:extLst>
              <a:ext uri="{FF2B5EF4-FFF2-40B4-BE49-F238E27FC236}">
                <a16:creationId xmlns:a16="http://schemas.microsoft.com/office/drawing/2014/main" id="{C3585253-EB76-0048-AEBB-CA3ED5FFA1FF}"/>
              </a:ext>
            </a:extLst>
          </p:cNvPr>
          <p:cNvSpPr/>
          <p:nvPr/>
        </p:nvSpPr>
        <p:spPr>
          <a:xfrm>
            <a:off x="1587740" y="4228720"/>
            <a:ext cx="226192" cy="216899"/>
          </a:xfrm>
          <a:prstGeom prst="ellipse">
            <a:avLst/>
          </a:prstGeom>
          <a:solidFill>
            <a:srgbClr val="B31C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9" name="Oval 38">
            <a:extLst>
              <a:ext uri="{FF2B5EF4-FFF2-40B4-BE49-F238E27FC236}">
                <a16:creationId xmlns:a16="http://schemas.microsoft.com/office/drawing/2014/main" id="{60ABE3D8-9920-BB49-972C-B058EE488BF2}"/>
              </a:ext>
            </a:extLst>
          </p:cNvPr>
          <p:cNvSpPr/>
          <p:nvPr/>
        </p:nvSpPr>
        <p:spPr>
          <a:xfrm>
            <a:off x="6296625" y="4281969"/>
            <a:ext cx="226192" cy="216898"/>
          </a:xfrm>
          <a:prstGeom prst="ellipse">
            <a:avLst/>
          </a:prstGeom>
          <a:solidFill>
            <a:srgbClr val="1BB5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0" name="Oval 39">
            <a:extLst>
              <a:ext uri="{FF2B5EF4-FFF2-40B4-BE49-F238E27FC236}">
                <a16:creationId xmlns:a16="http://schemas.microsoft.com/office/drawing/2014/main" id="{F467499F-D286-9B47-83DB-2558846E5ADC}"/>
              </a:ext>
            </a:extLst>
          </p:cNvPr>
          <p:cNvSpPr/>
          <p:nvPr/>
        </p:nvSpPr>
        <p:spPr>
          <a:xfrm>
            <a:off x="5830134" y="4222341"/>
            <a:ext cx="226192" cy="216898"/>
          </a:xfrm>
          <a:prstGeom prst="ellipse">
            <a:avLst/>
          </a:prstGeom>
          <a:solidFill>
            <a:srgbClr val="1BB5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1" name="Oval 40">
            <a:extLst>
              <a:ext uri="{FF2B5EF4-FFF2-40B4-BE49-F238E27FC236}">
                <a16:creationId xmlns:a16="http://schemas.microsoft.com/office/drawing/2014/main" id="{6A11D0D9-3992-8E42-A83A-187B560C95BF}"/>
              </a:ext>
            </a:extLst>
          </p:cNvPr>
          <p:cNvSpPr/>
          <p:nvPr/>
        </p:nvSpPr>
        <p:spPr>
          <a:xfrm>
            <a:off x="1587740" y="4638777"/>
            <a:ext cx="226192" cy="216898"/>
          </a:xfrm>
          <a:prstGeom prst="ellipse">
            <a:avLst/>
          </a:prstGeom>
          <a:solidFill>
            <a:srgbClr val="1BB5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2" name="Oval 41">
            <a:extLst>
              <a:ext uri="{FF2B5EF4-FFF2-40B4-BE49-F238E27FC236}">
                <a16:creationId xmlns:a16="http://schemas.microsoft.com/office/drawing/2014/main" id="{6D3156F2-F261-E543-B25A-AFB1C1A829F8}"/>
              </a:ext>
            </a:extLst>
          </p:cNvPr>
          <p:cNvSpPr/>
          <p:nvPr/>
        </p:nvSpPr>
        <p:spPr>
          <a:xfrm>
            <a:off x="5808033" y="4978867"/>
            <a:ext cx="226192" cy="216898"/>
          </a:xfrm>
          <a:prstGeom prst="ellipse">
            <a:avLst/>
          </a:prstGeom>
          <a:solidFill>
            <a:srgbClr val="1BB5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3" name="Oval 42">
            <a:extLst>
              <a:ext uri="{FF2B5EF4-FFF2-40B4-BE49-F238E27FC236}">
                <a16:creationId xmlns:a16="http://schemas.microsoft.com/office/drawing/2014/main" id="{D44D0166-75C9-9648-BFB0-421050B99B87}"/>
              </a:ext>
            </a:extLst>
          </p:cNvPr>
          <p:cNvSpPr/>
          <p:nvPr/>
        </p:nvSpPr>
        <p:spPr>
          <a:xfrm>
            <a:off x="5282828" y="5704716"/>
            <a:ext cx="226192" cy="231320"/>
          </a:xfrm>
          <a:prstGeom prst="ellipse">
            <a:avLst/>
          </a:prstGeom>
          <a:solidFill>
            <a:srgbClr val="FDB0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5" name="Oval 44">
            <a:extLst>
              <a:ext uri="{FF2B5EF4-FFF2-40B4-BE49-F238E27FC236}">
                <a16:creationId xmlns:a16="http://schemas.microsoft.com/office/drawing/2014/main" id="{0D25CCAF-6C19-F34D-B0E6-0294CBD7FA3A}"/>
              </a:ext>
            </a:extLst>
          </p:cNvPr>
          <p:cNvSpPr/>
          <p:nvPr/>
        </p:nvSpPr>
        <p:spPr>
          <a:xfrm>
            <a:off x="5757701" y="5425258"/>
            <a:ext cx="226192" cy="231320"/>
          </a:xfrm>
          <a:prstGeom prst="ellipse">
            <a:avLst/>
          </a:prstGeom>
          <a:solidFill>
            <a:srgbClr val="FDB0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Tree>
    <p:extLst>
      <p:ext uri="{BB962C8B-B14F-4D97-AF65-F5344CB8AC3E}">
        <p14:creationId xmlns:p14="http://schemas.microsoft.com/office/powerpoint/2010/main" val="2142439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B601567C-4815-45C4-A8C8-DEF236232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A36217C-5C2D-B745-9B52-8D428D284AA2}"/>
              </a:ext>
            </a:extLst>
          </p:cNvPr>
          <p:cNvSpPr txBox="1"/>
          <p:nvPr/>
        </p:nvSpPr>
        <p:spPr>
          <a:xfrm>
            <a:off x="1096963" y="758826"/>
            <a:ext cx="10058400" cy="4062326"/>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9600" spc="-50">
                <a:solidFill>
                  <a:schemeClr val="tx1">
                    <a:lumMod val="85000"/>
                    <a:lumOff val="15000"/>
                  </a:schemeClr>
                </a:solidFill>
                <a:latin typeface="+mj-lt"/>
                <a:ea typeface="+mj-ea"/>
                <a:cs typeface="+mj-cs"/>
              </a:rPr>
              <a:t>Thank you!</a:t>
            </a:r>
          </a:p>
        </p:txBody>
      </p:sp>
      <p:cxnSp>
        <p:nvCxnSpPr>
          <p:cNvPr id="13" name="Straight Connector 12">
            <a:extLst>
              <a:ext uri="{FF2B5EF4-FFF2-40B4-BE49-F238E27FC236}">
                <a16:creationId xmlns:a16="http://schemas.microsoft.com/office/drawing/2014/main" id="{9D2BBCA2-F039-47DF-B36F-39D7E7CC00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1458" y="5063468"/>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77711D3-2534-4918-8661-020829D713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4772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841B1E3F-63E7-244A-A7E9-1137673D0F3D}"/>
              </a:ext>
            </a:extLst>
          </p:cNvPr>
          <p:cNvSpPr txBox="1"/>
          <p:nvPr/>
        </p:nvSpPr>
        <p:spPr>
          <a:xfrm>
            <a:off x="1097280" y="516835"/>
            <a:ext cx="5977937" cy="166650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000" spc="-50" dirty="0">
                <a:solidFill>
                  <a:srgbClr val="FFFFFF"/>
                </a:solidFill>
                <a:latin typeface="+mj-lt"/>
                <a:ea typeface="+mj-ea"/>
                <a:cs typeface="+mj-cs"/>
              </a:rPr>
              <a:t>Edinburgh loves its coffee</a:t>
            </a:r>
          </a:p>
        </p:txBody>
      </p:sp>
      <p:cxnSp>
        <p:nvCxnSpPr>
          <p:cNvPr id="36" name="Straight Connector 3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E2B6BE5-C8EC-EA4E-9D55-CFBF4DF375DC}"/>
              </a:ext>
            </a:extLst>
          </p:cNvPr>
          <p:cNvSpPr txBox="1"/>
          <p:nvPr/>
        </p:nvSpPr>
        <p:spPr>
          <a:xfrm>
            <a:off x="1097279" y="2546224"/>
            <a:ext cx="5977938" cy="3342747"/>
          </a:xfrm>
          <a:prstGeom prst="rect">
            <a:avLst/>
          </a:prstGeom>
        </p:spPr>
        <p:txBody>
          <a:bodyPr vert="horz" lIns="0" tIns="45720" rIns="0" bIns="45720" rtlCol="0">
            <a:normAutofit fontScale="92500"/>
          </a:bodyPr>
          <a:lstStyle/>
          <a:p>
            <a:pPr defTabSz="914400">
              <a:spcAft>
                <a:spcPts val="600"/>
              </a:spcAft>
              <a:buFont typeface="Calibri" panose="020F0502020204030204" pitchFamily="34" charset="0"/>
            </a:pPr>
            <a:r>
              <a:rPr lang="en-US" sz="2800" dirty="0">
                <a:solidFill>
                  <a:srgbClr val="FFFFFF"/>
                </a:solidFill>
              </a:rPr>
              <a:t>Over the limited warm summer months in the Scottish city of Edinburgh, it is popular for locals to spend much of their day in the public parks – </a:t>
            </a:r>
            <a:r>
              <a:rPr lang="en-GB" sz="2800" dirty="0">
                <a:solidFill>
                  <a:srgbClr val="FFFFFF"/>
                </a:solidFill>
              </a:rPr>
              <a:t>socialising</a:t>
            </a:r>
            <a:r>
              <a:rPr lang="en-US" sz="2800" dirty="0">
                <a:solidFill>
                  <a:srgbClr val="FFFFFF"/>
                </a:solidFill>
              </a:rPr>
              <a:t>, drinks and barbequing.  Having recently procured a license for a mobile coffee shop, I am trying to identify the best spots in the city as a vendor. </a:t>
            </a:r>
          </a:p>
        </p:txBody>
      </p:sp>
      <p:pic>
        <p:nvPicPr>
          <p:cNvPr id="5" name="Picture 3" descr="A cup of coffee&#10;&#10;Description automatically generated">
            <a:extLst>
              <a:ext uri="{FF2B5EF4-FFF2-40B4-BE49-F238E27FC236}">
                <a16:creationId xmlns:a16="http://schemas.microsoft.com/office/drawing/2014/main" id="{44DAB56E-3F77-40F7-8561-3E3D2D892EDE}"/>
              </a:ext>
            </a:extLst>
          </p:cNvPr>
          <p:cNvPicPr>
            <a:picLocks noChangeAspect="1"/>
          </p:cNvPicPr>
          <p:nvPr/>
        </p:nvPicPr>
        <p:blipFill rotWithShape="1">
          <a:blip r:embed="rId2"/>
          <a:srcRect l="36322" r="19098" b="-1"/>
          <a:stretch/>
        </p:blipFill>
        <p:spPr>
          <a:xfrm>
            <a:off x="7611902" y="10"/>
            <a:ext cx="4580097" cy="6857990"/>
          </a:xfrm>
          <a:prstGeom prst="rect">
            <a:avLst/>
          </a:prstGeom>
        </p:spPr>
      </p:pic>
    </p:spTree>
    <p:extLst>
      <p:ext uri="{BB962C8B-B14F-4D97-AF65-F5344CB8AC3E}">
        <p14:creationId xmlns:p14="http://schemas.microsoft.com/office/powerpoint/2010/main" val="306635612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9" name="Rectangle 4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90AFF59-0F6B-A84A-A29B-64DCC4824903}"/>
              </a:ext>
            </a:extLst>
          </p:cNvPr>
          <p:cNvSpPr txBox="1"/>
          <p:nvPr/>
        </p:nvSpPr>
        <p:spPr>
          <a:xfrm>
            <a:off x="477078" y="350660"/>
            <a:ext cx="4195253" cy="96632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000" spc="-50" dirty="0">
                <a:solidFill>
                  <a:srgbClr val="D1483E"/>
                </a:solidFill>
                <a:latin typeface="+mj-lt"/>
                <a:ea typeface="+mj-ea"/>
                <a:cs typeface="+mj-cs"/>
              </a:rPr>
              <a:t>The perfect spot</a:t>
            </a:r>
          </a:p>
        </p:txBody>
      </p:sp>
      <p:cxnSp>
        <p:nvCxnSpPr>
          <p:cNvPr id="51" name="Straight Connector 50">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0320FEED-7A10-FD41-B8EC-1C95A1ACB56C}"/>
              </a:ext>
            </a:extLst>
          </p:cNvPr>
          <p:cNvSpPr/>
          <p:nvPr/>
        </p:nvSpPr>
        <p:spPr>
          <a:xfrm>
            <a:off x="488106" y="1897379"/>
            <a:ext cx="4894638" cy="4503419"/>
          </a:xfrm>
          <a:prstGeom prst="rect">
            <a:avLst/>
          </a:prstGeom>
          <a:solidFill>
            <a:schemeClr val="bg1"/>
          </a:solidFill>
        </p:spPr>
        <p:txBody>
          <a:bodyPr vert="horz" lIns="0" tIns="45720" rIns="0" bIns="45720" rtlCol="0">
            <a:normAutofit/>
          </a:bodyPr>
          <a:lstStyle/>
          <a:p>
            <a:pPr defTabSz="914400">
              <a:lnSpc>
                <a:spcPct val="90000"/>
              </a:lnSpc>
              <a:spcAft>
                <a:spcPts val="600"/>
              </a:spcAft>
              <a:buFont typeface="Calibri" panose="020F0502020204030204" pitchFamily="34" charset="0"/>
            </a:pPr>
            <a:r>
              <a:rPr lang="en-US" sz="2000" dirty="0">
                <a:solidFill>
                  <a:schemeClr val="tx1">
                    <a:lumMod val="75000"/>
                    <a:lumOff val="25000"/>
                  </a:schemeClr>
                </a:solidFill>
              </a:rPr>
              <a:t>As I will be operating out of a vehicle, I will not be able to provide customer toilets.  As such, I would like to find spots with nearby public (or publicly accessible) toilets (maximum range 500 </a:t>
            </a:r>
            <a:r>
              <a:rPr lang="en-US" sz="2000" dirty="0" err="1">
                <a:solidFill>
                  <a:schemeClr val="tx1">
                    <a:lumMod val="75000"/>
                    <a:lumOff val="25000"/>
                  </a:schemeClr>
                </a:solidFill>
              </a:rPr>
              <a:t>metres</a:t>
            </a:r>
            <a:r>
              <a:rPr lang="en-US" sz="2000" dirty="0">
                <a:solidFill>
                  <a:schemeClr val="tx1">
                    <a:lumMod val="75000"/>
                    <a:lumOff val="25000"/>
                  </a:schemeClr>
                </a:solidFill>
              </a:rPr>
              <a:t>).  </a:t>
            </a:r>
          </a:p>
          <a:p>
            <a:pPr defTabSz="914400">
              <a:lnSpc>
                <a:spcPct val="90000"/>
              </a:lnSpc>
              <a:spcAft>
                <a:spcPts val="600"/>
              </a:spcAft>
              <a:buFont typeface="Calibri" panose="020F0502020204030204" pitchFamily="34" charset="0"/>
            </a:pPr>
            <a:endParaRPr lang="en-US" sz="2000" dirty="0">
              <a:solidFill>
                <a:schemeClr val="tx1">
                  <a:lumMod val="75000"/>
                  <a:lumOff val="25000"/>
                </a:schemeClr>
              </a:solidFill>
            </a:endParaRPr>
          </a:p>
          <a:p>
            <a:pPr defTabSz="914400">
              <a:lnSpc>
                <a:spcPct val="90000"/>
              </a:lnSpc>
              <a:spcAft>
                <a:spcPts val="600"/>
              </a:spcAft>
              <a:buFont typeface="Calibri" panose="020F0502020204030204" pitchFamily="34" charset="0"/>
            </a:pPr>
            <a:r>
              <a:rPr lang="en-US" sz="2000" dirty="0">
                <a:solidFill>
                  <a:schemeClr val="tx1">
                    <a:lumMod val="75000"/>
                    <a:lumOff val="25000"/>
                  </a:schemeClr>
                </a:solidFill>
              </a:rPr>
              <a:t>My license allows me to park my cart on the edge of public parks, but I prefer to be nearby to park play areas as I think my target audience is probably parents and families, rather than young adults who are perhaps more likely to be consuming alcohol.  </a:t>
            </a:r>
            <a:endParaRPr lang="en-US" sz="2000" dirty="0">
              <a:solidFill>
                <a:schemeClr val="tx1">
                  <a:lumMod val="75000"/>
                  <a:lumOff val="25000"/>
                </a:schemeClr>
              </a:solidFill>
              <a:effectLst/>
            </a:endParaRPr>
          </a:p>
        </p:txBody>
      </p:sp>
      <p:pic>
        <p:nvPicPr>
          <p:cNvPr id="4" name="Picture 3">
            <a:extLst>
              <a:ext uri="{FF2B5EF4-FFF2-40B4-BE49-F238E27FC236}">
                <a16:creationId xmlns:a16="http://schemas.microsoft.com/office/drawing/2014/main" id="{CCCE258F-223C-40CA-93FA-4A22992B04A3}"/>
              </a:ext>
            </a:extLst>
          </p:cNvPr>
          <p:cNvPicPr>
            <a:picLocks noChangeAspect="1"/>
          </p:cNvPicPr>
          <p:nvPr/>
        </p:nvPicPr>
        <p:blipFill rotWithShape="1">
          <a:blip r:embed="rId2"/>
          <a:srcRect l="22198" r="24936"/>
          <a:stretch/>
        </p:blipFill>
        <p:spPr>
          <a:xfrm>
            <a:off x="6093157" y="0"/>
            <a:ext cx="6093158" cy="6857990"/>
          </a:xfrm>
          <a:prstGeom prst="rect">
            <a:avLst/>
          </a:prstGeom>
        </p:spPr>
      </p:pic>
    </p:spTree>
    <p:extLst>
      <p:ext uri="{BB962C8B-B14F-4D97-AF65-F5344CB8AC3E}">
        <p14:creationId xmlns:p14="http://schemas.microsoft.com/office/powerpoint/2010/main" val="1297006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3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CDB5D7D2-8FDC-5940-8384-5E4A9B9F80DE}"/>
              </a:ext>
            </a:extLst>
          </p:cNvPr>
          <p:cNvSpPr txBox="1"/>
          <p:nvPr/>
        </p:nvSpPr>
        <p:spPr>
          <a:xfrm>
            <a:off x="1097280" y="516835"/>
            <a:ext cx="5977937" cy="166650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000" spc="-50">
                <a:solidFill>
                  <a:srgbClr val="FFFFFF"/>
                </a:solidFill>
                <a:latin typeface="+mj-lt"/>
                <a:ea typeface="+mj-ea"/>
                <a:cs typeface="+mj-cs"/>
              </a:rPr>
              <a:t>Data</a:t>
            </a:r>
          </a:p>
        </p:txBody>
      </p:sp>
      <p:cxnSp>
        <p:nvCxnSpPr>
          <p:cNvPr id="37" name="Straight Connector 3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8A616A6-3469-F64B-9AD9-45A863D54CD3}"/>
              </a:ext>
            </a:extLst>
          </p:cNvPr>
          <p:cNvSpPr/>
          <p:nvPr/>
        </p:nvSpPr>
        <p:spPr>
          <a:xfrm>
            <a:off x="1097279" y="2546224"/>
            <a:ext cx="4389121" cy="3342747"/>
          </a:xfrm>
          <a:prstGeom prst="rect">
            <a:avLst/>
          </a:prstGeom>
        </p:spPr>
        <p:txBody>
          <a:bodyPr vert="horz" lIns="0" tIns="45720" rIns="0" bIns="45720" rtlCol="0">
            <a:normAutofit/>
          </a:bodyPr>
          <a:lstStyle/>
          <a:p>
            <a:pPr defTabSz="914400">
              <a:spcAft>
                <a:spcPts val="600"/>
              </a:spcAft>
              <a:buFont typeface="Calibri" panose="020F0502020204030204" pitchFamily="34" charset="0"/>
            </a:pPr>
            <a:r>
              <a:rPr lang="en-US" sz="2800" dirty="0">
                <a:solidFill>
                  <a:srgbClr val="FFFFFF"/>
                </a:solidFill>
              </a:rPr>
              <a:t>The data I will be using to find suggested locations for my coffee cart will be the locations of public play areas, public toilets, and other local shops, from Foursquare.</a:t>
            </a:r>
            <a:endParaRPr lang="en-US" sz="2800" dirty="0">
              <a:solidFill>
                <a:srgbClr val="FFFFFF"/>
              </a:solidFill>
              <a:effectLst/>
            </a:endParaRPr>
          </a:p>
        </p:txBody>
      </p:sp>
      <p:pic>
        <p:nvPicPr>
          <p:cNvPr id="4" name="Picture 3" descr="A close up of a logo&#10;&#10;Description automatically generated">
            <a:extLst>
              <a:ext uri="{FF2B5EF4-FFF2-40B4-BE49-F238E27FC236}">
                <a16:creationId xmlns:a16="http://schemas.microsoft.com/office/drawing/2014/main" id="{AAD9664C-3D21-FE4F-8A5C-EBC7EAEF22F6}"/>
              </a:ext>
            </a:extLst>
          </p:cNvPr>
          <p:cNvPicPr>
            <a:picLocks noChangeAspect="1"/>
          </p:cNvPicPr>
          <p:nvPr/>
        </p:nvPicPr>
        <p:blipFill rotWithShape="1">
          <a:blip r:embed="rId2"/>
          <a:srcRect t="15920" r="-2" b="8894"/>
          <a:stretch/>
        </p:blipFill>
        <p:spPr>
          <a:xfrm>
            <a:off x="7611904" y="-1820"/>
            <a:ext cx="4537202" cy="345438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E3137E33-AF4F-3340-8DE6-9D5866237B64}"/>
              </a:ext>
            </a:extLst>
          </p:cNvPr>
          <p:cNvPicPr>
            <a:picLocks noChangeAspect="1"/>
          </p:cNvPicPr>
          <p:nvPr/>
        </p:nvPicPr>
        <p:blipFill rotWithShape="1">
          <a:blip r:embed="rId3"/>
          <a:srcRect r="-2" b="2802"/>
          <a:stretch/>
        </p:blipFill>
        <p:spPr>
          <a:xfrm>
            <a:off x="7611905" y="3515250"/>
            <a:ext cx="4525226" cy="3342747"/>
          </a:xfrm>
          <a:prstGeom prst="rect">
            <a:avLst/>
          </a:prstGeom>
        </p:spPr>
      </p:pic>
    </p:spTree>
    <p:extLst>
      <p:ext uri="{BB962C8B-B14F-4D97-AF65-F5344CB8AC3E}">
        <p14:creationId xmlns:p14="http://schemas.microsoft.com/office/powerpoint/2010/main" val="253818275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1B8851-3713-1C46-BB42-A056B2244C78}"/>
              </a:ext>
            </a:extLst>
          </p:cNvPr>
          <p:cNvSpPr/>
          <p:nvPr/>
        </p:nvSpPr>
        <p:spPr>
          <a:xfrm>
            <a:off x="8763189" y="992616"/>
            <a:ext cx="2876172" cy="646331"/>
          </a:xfrm>
          <a:prstGeom prst="rect">
            <a:avLst/>
          </a:prstGeom>
        </p:spPr>
        <p:txBody>
          <a:bodyPr wrap="none">
            <a:spAutoFit/>
          </a:bodyPr>
          <a:lstStyle/>
          <a:p>
            <a:pPr algn="just">
              <a:spcAft>
                <a:spcPts val="0"/>
              </a:spcAft>
            </a:pPr>
            <a:r>
              <a:rPr lang="en-GB" sz="36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Methodology </a:t>
            </a:r>
            <a:endParaRPr lang="en-GB"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900ABA77-442F-E94A-822F-C2C59E5B08CE}"/>
              </a:ext>
            </a:extLst>
          </p:cNvPr>
          <p:cNvSpPr/>
          <p:nvPr/>
        </p:nvSpPr>
        <p:spPr>
          <a:xfrm>
            <a:off x="304798" y="173430"/>
            <a:ext cx="7845289" cy="6278642"/>
          </a:xfrm>
          <a:prstGeom prst="rect">
            <a:avLst/>
          </a:prstGeom>
        </p:spPr>
        <p:txBody>
          <a:bodyPr wrap="square">
            <a:spAutoFit/>
          </a:bodyPr>
          <a:lstStyle/>
          <a:p>
            <a:pPr algn="just">
              <a:spcAft>
                <a:spcPts val="0"/>
              </a:spcAft>
            </a:pPr>
            <a:r>
              <a:rPr lang="en-GB" sz="2400" dirty="0">
                <a:solidFill>
                  <a:srgbClr val="000000"/>
                </a:solidFill>
                <a:latin typeface="Calibri" panose="020F0502020204030204" pitchFamily="34" charset="0"/>
                <a:ea typeface="Times New Roman" panose="02020603050405020304" pitchFamily="18" charset="0"/>
                <a:cs typeface="Calibri" panose="020F0502020204030204" pitchFamily="34" charset="0"/>
              </a:rPr>
              <a:t>First, I conducted a many-to-many merge on the play areas (henceforth ‘sites’) and public toilets, such that all possible pairs were generated.  In this merged data I calculated the distance between the site and the toilet</a:t>
            </a:r>
            <a:r>
              <a:rPr lang="en-GB" sz="2400" dirty="0">
                <a:solidFill>
                  <a:srgbClr val="000000"/>
                </a:solidFill>
                <a:latin typeface="Calibri" panose="020F0502020204030204" pitchFamily="34" charset="0"/>
                <a:ea typeface="Calibri" panose="020F0502020204030204" pitchFamily="34" charset="0"/>
                <a:cs typeface="Calibri" panose="020F0502020204030204" pitchFamily="34" charset="0"/>
              </a:rPr>
              <a:t>, using geodesic distance implemented using the </a:t>
            </a:r>
            <a:r>
              <a:rPr lang="en-GB" sz="2400" i="1" dirty="0" err="1">
                <a:solidFill>
                  <a:srgbClr val="000000"/>
                </a:solidFill>
                <a:latin typeface="Calibri" panose="020F0502020204030204" pitchFamily="34" charset="0"/>
                <a:ea typeface="Calibri" panose="020F0502020204030204" pitchFamily="34" charset="0"/>
                <a:cs typeface="Calibri" panose="020F0502020204030204" pitchFamily="34" charset="0"/>
              </a:rPr>
              <a:t>geopy</a:t>
            </a:r>
            <a:r>
              <a:rPr lang="en-GB" sz="2400" dirty="0">
                <a:solidFill>
                  <a:srgbClr val="000000"/>
                </a:solidFill>
                <a:latin typeface="Calibri" panose="020F0502020204030204" pitchFamily="34" charset="0"/>
                <a:ea typeface="Calibri" panose="020F0502020204030204" pitchFamily="34" charset="0"/>
                <a:cs typeface="Calibri" panose="020F0502020204030204" pitchFamily="34" charset="0"/>
              </a:rPr>
              <a:t> package.  </a:t>
            </a:r>
          </a:p>
          <a:p>
            <a:pPr algn="just">
              <a:spcAft>
                <a:spcPts val="0"/>
              </a:spcAft>
            </a:pPr>
            <a:endParaRPr lang="en-GB" sz="24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just">
              <a:spcAft>
                <a:spcPts val="0"/>
              </a:spcAft>
            </a:pPr>
            <a:r>
              <a:rPr lang="en-GB" sz="2400" dirty="0">
                <a:solidFill>
                  <a:srgbClr val="000000"/>
                </a:solidFill>
                <a:latin typeface="Calibri" panose="020F0502020204030204" pitchFamily="34" charset="0"/>
                <a:ea typeface="Calibri" panose="020F0502020204030204" pitchFamily="34" charset="0"/>
                <a:cs typeface="Calibri" panose="020F0502020204030204" pitchFamily="34" charset="0"/>
              </a:rPr>
              <a:t>Geodesic distance, or great-circle distance, is defined as the distance between any two points on a sphere.  While the earth is not quite perfectly spherical, geodesics on an ellipsoid are more computationally intensive, and rarely improve accuracy by more than 0.5% .  On such a small scale as we are using, the difference is negligible.  </a:t>
            </a:r>
          </a:p>
          <a:p>
            <a:pPr algn="just">
              <a:spcAft>
                <a:spcPts val="0"/>
              </a:spcAft>
            </a:pPr>
            <a:endParaRPr lang="en-GB" sz="24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just">
              <a:spcAft>
                <a:spcPts val="0"/>
              </a:spcAft>
            </a:pPr>
            <a:r>
              <a:rPr lang="en-GB" sz="2400" dirty="0">
                <a:solidFill>
                  <a:srgbClr val="000000"/>
                </a:solidFill>
                <a:latin typeface="Calibri" panose="020F0502020204030204" pitchFamily="34" charset="0"/>
                <a:ea typeface="Calibri" panose="020F0502020204030204" pitchFamily="34" charset="0"/>
                <a:cs typeface="Calibri" panose="020F0502020204030204" pitchFamily="34" charset="0"/>
              </a:rPr>
              <a:t>Toilets over 500 metres from the site were excluded, and the unique sites with public toilets within range were identified and retained.  </a:t>
            </a:r>
            <a:endParaRPr lang="en-GB"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dirty="0">
                <a:latin typeface="Calibri" panose="020F0502020204030204" pitchFamily="34" charset="0"/>
                <a:ea typeface="Calibri" panose="020F0502020204030204" pitchFamily="34" charset="0"/>
                <a:cs typeface="Times New Roman" panose="02020603050405020304" pitchFamily="18" charset="0"/>
              </a:rPr>
              <a:t> </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1C37B59-390C-FD40-9484-4EAF7204C164}"/>
              </a:ext>
            </a:extLst>
          </p:cNvPr>
          <p:cNvPicPr>
            <a:picLocks noChangeAspect="1"/>
          </p:cNvPicPr>
          <p:nvPr/>
        </p:nvPicPr>
        <p:blipFill>
          <a:blip r:embed="rId2"/>
          <a:stretch>
            <a:fillRect/>
          </a:stretch>
        </p:blipFill>
        <p:spPr>
          <a:xfrm>
            <a:off x="8369577" y="1624543"/>
            <a:ext cx="3663397" cy="3663397"/>
          </a:xfrm>
          <a:prstGeom prst="rect">
            <a:avLst/>
          </a:prstGeom>
        </p:spPr>
      </p:pic>
    </p:spTree>
    <p:extLst>
      <p:ext uri="{BB962C8B-B14F-4D97-AF65-F5344CB8AC3E}">
        <p14:creationId xmlns:p14="http://schemas.microsoft.com/office/powerpoint/2010/main" val="1160945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E54D55-427C-A24B-975F-239D1AC0C57D}"/>
              </a:ext>
            </a:extLst>
          </p:cNvPr>
          <p:cNvSpPr/>
          <p:nvPr/>
        </p:nvSpPr>
        <p:spPr>
          <a:xfrm>
            <a:off x="6599583" y="556592"/>
            <a:ext cx="5148469" cy="5262979"/>
          </a:xfrm>
          <a:prstGeom prst="rect">
            <a:avLst/>
          </a:prstGeom>
        </p:spPr>
        <p:txBody>
          <a:bodyPr wrap="square">
            <a:spAutoFit/>
          </a:bodyPr>
          <a:lstStyle/>
          <a:p>
            <a:pPr algn="just">
              <a:spcAft>
                <a:spcPts val="0"/>
              </a:spcAft>
            </a:pPr>
            <a:r>
              <a:rPr lang="en-GB" sz="2400" dirty="0">
                <a:solidFill>
                  <a:srgbClr val="000000"/>
                </a:solidFill>
                <a:latin typeface="Calibri" panose="020F0502020204030204" pitchFamily="34" charset="0"/>
                <a:ea typeface="Calibri" panose="020F0502020204030204" pitchFamily="34" charset="0"/>
                <a:cs typeface="Calibri" panose="020F0502020204030204" pitchFamily="34" charset="0"/>
              </a:rPr>
              <a:t>Venues of any type within a 1km range of each retained site were identified from the foursquare database.  Coffee shops and cafés were separated, and the number within radius of each site was counted.  Next, other venues were assessed by converting the category description into a binary variables, using one-hot encoding.  For each site, the mean of each binary category variable was calculated for the neighbouring venues, to estimate the relative frequency of the venue type in the vicinity.</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6D0DFC8-077C-AA4B-927E-151E1C9BCFE6}"/>
              </a:ext>
            </a:extLst>
          </p:cNvPr>
          <p:cNvPicPr>
            <a:picLocks noChangeAspect="1"/>
          </p:cNvPicPr>
          <p:nvPr/>
        </p:nvPicPr>
        <p:blipFill rotWithShape="1">
          <a:blip r:embed="rId2"/>
          <a:srcRect l="40743"/>
          <a:stretch/>
        </p:blipFill>
        <p:spPr>
          <a:xfrm>
            <a:off x="0" y="854765"/>
            <a:ext cx="6043311" cy="4691269"/>
          </a:xfrm>
          <a:prstGeom prst="rect">
            <a:avLst/>
          </a:prstGeom>
        </p:spPr>
      </p:pic>
    </p:spTree>
    <p:extLst>
      <p:ext uri="{BB962C8B-B14F-4D97-AF65-F5344CB8AC3E}">
        <p14:creationId xmlns:p14="http://schemas.microsoft.com/office/powerpoint/2010/main" val="2702291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08501A-032D-2144-AA0C-044BFEA915F6}"/>
              </a:ext>
            </a:extLst>
          </p:cNvPr>
          <p:cNvSpPr/>
          <p:nvPr/>
        </p:nvSpPr>
        <p:spPr>
          <a:xfrm>
            <a:off x="384314" y="337930"/>
            <a:ext cx="7475053" cy="6124754"/>
          </a:xfrm>
          <a:prstGeom prst="rect">
            <a:avLst/>
          </a:prstGeom>
        </p:spPr>
        <p:txBody>
          <a:bodyPr wrap="square">
            <a:spAutoFit/>
          </a:bodyPr>
          <a:lstStyle/>
          <a:p>
            <a:pPr algn="just">
              <a:spcAft>
                <a:spcPts val="0"/>
              </a:spcAft>
            </a:pPr>
            <a:r>
              <a:rPr lang="en-GB" sz="2800" dirty="0">
                <a:solidFill>
                  <a:srgbClr val="000000"/>
                </a:solidFill>
                <a:latin typeface="Calibri" panose="020F0502020204030204" pitchFamily="34" charset="0"/>
                <a:ea typeface="Calibri" panose="020F0502020204030204" pitchFamily="34" charset="0"/>
                <a:cs typeface="Calibri" panose="020F0502020204030204" pitchFamily="34" charset="0"/>
              </a:rPr>
              <a:t>My aim was to identify areas in which a coffee shop would be likely to be successful, but in which there were fewer than expected currently operating establishments.  To identify these areas, I created a random forest regression model (from </a:t>
            </a:r>
            <a:r>
              <a:rPr lang="en-GB" sz="2800" i="1" dirty="0" err="1">
                <a:solidFill>
                  <a:srgbClr val="000000"/>
                </a:solidFill>
                <a:latin typeface="Calibri" panose="020F0502020204030204" pitchFamily="34" charset="0"/>
                <a:ea typeface="Calibri" panose="020F0502020204030204" pitchFamily="34" charset="0"/>
                <a:cs typeface="Calibri" panose="020F0502020204030204" pitchFamily="34" charset="0"/>
              </a:rPr>
              <a:t>sklearn</a:t>
            </a:r>
            <a:r>
              <a:rPr lang="en-GB" sz="2800" dirty="0">
                <a:solidFill>
                  <a:srgbClr val="000000"/>
                </a:solidFill>
                <a:latin typeface="Calibri" panose="020F0502020204030204" pitchFamily="34" charset="0"/>
                <a:ea typeface="Calibri" panose="020F0502020204030204" pitchFamily="34" charset="0"/>
                <a:cs typeface="Calibri" panose="020F0502020204030204" pitchFamily="34" charset="0"/>
              </a:rPr>
              <a:t>) to estimate the number of coffee shops within range of each site, using their other neighbouring venues as predictor variables.  I then ran the data back through the model to create the model’s predictions of the number of coffee shops, and identified areas with fewer coffee shops than expected, defined as having a regression output of at least 0.5 coffee shops higher than the observed value.</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EB4112D-2956-3C46-B36B-3FACC24B9FB0}"/>
              </a:ext>
            </a:extLst>
          </p:cNvPr>
          <p:cNvPicPr>
            <a:picLocks noChangeAspect="1"/>
          </p:cNvPicPr>
          <p:nvPr/>
        </p:nvPicPr>
        <p:blipFill rotWithShape="1">
          <a:blip r:embed="rId2"/>
          <a:srcRect l="2996" t="10724" r="43138" b="3623"/>
          <a:stretch/>
        </p:blipFill>
        <p:spPr>
          <a:xfrm>
            <a:off x="8169964" y="0"/>
            <a:ext cx="4096205" cy="6337320"/>
          </a:xfrm>
          <a:prstGeom prst="rect">
            <a:avLst/>
          </a:prstGeom>
        </p:spPr>
      </p:pic>
    </p:spTree>
    <p:extLst>
      <p:ext uri="{BB962C8B-B14F-4D97-AF65-F5344CB8AC3E}">
        <p14:creationId xmlns:p14="http://schemas.microsoft.com/office/powerpoint/2010/main" val="3140120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2AC542A-9CC4-D040-BFC9-FE69656B053C}"/>
              </a:ext>
            </a:extLst>
          </p:cNvPr>
          <p:cNvSpPr txBox="1"/>
          <p:nvPr/>
        </p:nvSpPr>
        <p:spPr>
          <a:xfrm>
            <a:off x="7859485" y="634946"/>
            <a:ext cx="3690257" cy="1450757"/>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800" spc="-50">
                <a:solidFill>
                  <a:schemeClr val="tx1">
                    <a:lumMod val="75000"/>
                    <a:lumOff val="25000"/>
                  </a:schemeClr>
                </a:solidFill>
                <a:latin typeface="+mj-lt"/>
                <a:ea typeface="+mj-ea"/>
                <a:cs typeface="+mj-cs"/>
              </a:rPr>
              <a:t>Results</a:t>
            </a:r>
          </a:p>
        </p:txBody>
      </p:sp>
      <p:pic>
        <p:nvPicPr>
          <p:cNvPr id="4" name="Picture 3" descr="A picture containing drawing&#10;&#10;Description automatically generated">
            <a:extLst>
              <a:ext uri="{FF2B5EF4-FFF2-40B4-BE49-F238E27FC236}">
                <a16:creationId xmlns:a16="http://schemas.microsoft.com/office/drawing/2014/main" id="{C6C08D25-99A2-C54B-A918-143759B8D779}"/>
              </a:ext>
            </a:extLst>
          </p:cNvPr>
          <p:cNvPicPr/>
          <p:nvPr/>
        </p:nvPicPr>
        <p:blipFill rotWithShape="1">
          <a:blip r:embed="rId2"/>
          <a:srcRect b="3294"/>
          <a:stretch/>
        </p:blipFill>
        <p:spPr bwMode="auto">
          <a:xfrm>
            <a:off x="633999" y="1132717"/>
            <a:ext cx="6583227" cy="4329134"/>
          </a:xfrm>
          <a:prstGeom prst="rect">
            <a:avLst/>
          </a:prstGeom>
          <a:extLst>
            <a:ext uri="{53640926-AAD7-44D8-BBD7-CCE9431645EC}">
              <a14:shadowObscured xmlns:a14="http://schemas.microsoft.com/office/drawing/2010/main"/>
            </a:ext>
          </a:extLst>
        </p:spPr>
      </p:pic>
      <p:cxnSp>
        <p:nvCxnSpPr>
          <p:cNvPr id="15" name="Straight Connector 14">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8967" y="2246569"/>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1E66567-729F-3B4B-B713-D8FA8BCEDFB3}"/>
              </a:ext>
            </a:extLst>
          </p:cNvPr>
          <p:cNvSpPr/>
          <p:nvPr/>
        </p:nvSpPr>
        <p:spPr>
          <a:xfrm>
            <a:off x="7859485" y="2407436"/>
            <a:ext cx="3690257" cy="3461658"/>
          </a:xfrm>
          <a:prstGeom prst="rect">
            <a:avLst/>
          </a:prstGeom>
        </p:spPr>
        <p:txBody>
          <a:bodyPr vert="horz" lIns="0" tIns="45720" rIns="0" bIns="45720" rtlCol="0">
            <a:normAutofit/>
          </a:bodyPr>
          <a:lstStyle/>
          <a:p>
            <a:pPr defTabSz="914400">
              <a:spcAft>
                <a:spcPts val="600"/>
              </a:spcAft>
              <a:buFont typeface="Calibri" panose="020F0502020204030204" pitchFamily="34" charset="0"/>
            </a:pPr>
            <a:r>
              <a:rPr lang="en-US">
                <a:solidFill>
                  <a:schemeClr val="tx1">
                    <a:lumMod val="75000"/>
                    <a:lumOff val="25000"/>
                  </a:schemeClr>
                </a:solidFill>
              </a:rPr>
              <a:t>154 public play areas and 97 public or publicly accessible toilets were identified with coordinates in the Edinburgh open datasets.    </a:t>
            </a:r>
          </a:p>
          <a:p>
            <a:pPr defTabSz="914400">
              <a:spcAft>
                <a:spcPts val="600"/>
              </a:spcAft>
              <a:buFont typeface="Calibri" panose="020F0502020204030204" pitchFamily="34" charset="0"/>
            </a:pPr>
            <a:endParaRPr lang="en-US">
              <a:solidFill>
                <a:schemeClr val="tx1">
                  <a:lumMod val="75000"/>
                  <a:lumOff val="25000"/>
                </a:schemeClr>
              </a:solidFill>
            </a:endParaRPr>
          </a:p>
          <a:p>
            <a:pPr defTabSz="914400">
              <a:spcAft>
                <a:spcPts val="600"/>
              </a:spcAft>
              <a:buFont typeface="Calibri" panose="020F0502020204030204" pitchFamily="34" charset="0"/>
            </a:pPr>
            <a:r>
              <a:rPr lang="en-US">
                <a:solidFill>
                  <a:schemeClr val="tx1">
                    <a:lumMod val="75000"/>
                    <a:lumOff val="25000"/>
                  </a:schemeClr>
                </a:solidFill>
              </a:rPr>
              <a:t>83 unique sites had toilets within 500m, with a mean distance to the closest public toilet of 290 metres.</a:t>
            </a:r>
            <a:endParaRPr lang="en-US">
              <a:solidFill>
                <a:schemeClr val="tx1">
                  <a:lumMod val="75000"/>
                  <a:lumOff val="25000"/>
                </a:schemeClr>
              </a:solidFill>
              <a:effectLst/>
            </a:endParaRPr>
          </a:p>
        </p:txBody>
      </p:sp>
      <p:sp>
        <p:nvSpPr>
          <p:cNvPr id="17" name="Rectangle 16">
            <a:extLst>
              <a:ext uri="{FF2B5EF4-FFF2-40B4-BE49-F238E27FC236}">
                <a16:creationId xmlns:a16="http://schemas.microsoft.com/office/drawing/2014/main" id="{F2BDE551-930A-4FE1-8434-09824E324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6020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7028E2-8361-7445-ACEB-9C4610060D97}"/>
              </a:ext>
            </a:extLst>
          </p:cNvPr>
          <p:cNvSpPr/>
          <p:nvPr/>
        </p:nvSpPr>
        <p:spPr>
          <a:xfrm>
            <a:off x="8268861" y="1078252"/>
            <a:ext cx="3617843" cy="4401205"/>
          </a:xfrm>
          <a:prstGeom prst="rect">
            <a:avLst/>
          </a:prstGeom>
        </p:spPr>
        <p:txBody>
          <a:bodyPr wrap="square">
            <a:spAutoFit/>
          </a:bodyPr>
          <a:lstStyle/>
          <a:p>
            <a:pPr algn="ctr"/>
            <a:r>
              <a:rPr lang="en-GB" sz="8000" dirty="0">
                <a:solidFill>
                  <a:srgbClr val="000000"/>
                </a:solidFill>
                <a:latin typeface="Calibri" panose="020F0502020204030204" pitchFamily="34" charset="0"/>
                <a:ea typeface="Times New Roman" panose="02020603050405020304" pitchFamily="18" charset="0"/>
              </a:rPr>
              <a:t>47</a:t>
            </a:r>
            <a:r>
              <a:rPr lang="en-GB" sz="4000" dirty="0">
                <a:solidFill>
                  <a:srgbClr val="000000"/>
                </a:solidFill>
                <a:latin typeface="Calibri" panose="020F0502020204030204" pitchFamily="34" charset="0"/>
                <a:ea typeface="Times New Roman" panose="02020603050405020304" pitchFamily="18" charset="0"/>
              </a:rPr>
              <a:t> </a:t>
            </a:r>
          </a:p>
          <a:p>
            <a:pPr algn="ctr"/>
            <a:r>
              <a:rPr lang="en-GB" sz="4000" dirty="0">
                <a:solidFill>
                  <a:srgbClr val="000000"/>
                </a:solidFill>
                <a:latin typeface="Calibri" panose="020F0502020204030204" pitchFamily="34" charset="0"/>
                <a:ea typeface="Times New Roman" panose="02020603050405020304" pitchFamily="18" charset="0"/>
              </a:rPr>
              <a:t>of the sites had a coffee shop within 1km</a:t>
            </a:r>
          </a:p>
          <a:p>
            <a:pPr algn="ctr"/>
            <a:endParaRPr lang="en-GB" sz="4000" dirty="0">
              <a:solidFill>
                <a:srgbClr val="000000"/>
              </a:solidFill>
              <a:latin typeface="Calibri" panose="020F0502020204030204" pitchFamily="34" charset="0"/>
            </a:endParaRPr>
          </a:p>
          <a:p>
            <a:pPr algn="ctr"/>
            <a:r>
              <a:rPr lang="en-GB" sz="4000" dirty="0">
                <a:solidFill>
                  <a:srgbClr val="000000"/>
                </a:solidFill>
                <a:latin typeface="Calibri" panose="020F0502020204030204" pitchFamily="34" charset="0"/>
              </a:rPr>
              <a:t>(57%)</a:t>
            </a:r>
            <a:endParaRPr lang="en-GB" sz="4000" dirty="0"/>
          </a:p>
        </p:txBody>
      </p:sp>
      <p:pic>
        <p:nvPicPr>
          <p:cNvPr id="3" name="Picture 2" descr="A picture containing clock&#10;&#10;Description automatically generated">
            <a:extLst>
              <a:ext uri="{FF2B5EF4-FFF2-40B4-BE49-F238E27FC236}">
                <a16:creationId xmlns:a16="http://schemas.microsoft.com/office/drawing/2014/main" id="{AEA1C48A-B75B-E243-A222-3EBD7F5772AD}"/>
              </a:ext>
            </a:extLst>
          </p:cNvPr>
          <p:cNvPicPr/>
          <p:nvPr/>
        </p:nvPicPr>
        <p:blipFill rotWithShape="1">
          <a:blip r:embed="rId2"/>
          <a:srcRect r="4459"/>
          <a:stretch/>
        </p:blipFill>
        <p:spPr>
          <a:xfrm>
            <a:off x="166148" y="260364"/>
            <a:ext cx="8102713" cy="5862141"/>
          </a:xfrm>
          <a:prstGeom prst="rect">
            <a:avLst/>
          </a:prstGeom>
        </p:spPr>
      </p:pic>
    </p:spTree>
    <p:extLst>
      <p:ext uri="{BB962C8B-B14F-4D97-AF65-F5344CB8AC3E}">
        <p14:creationId xmlns:p14="http://schemas.microsoft.com/office/powerpoint/2010/main" val="630121413"/>
      </p:ext>
    </p:extLst>
  </p:cSld>
  <p:clrMapOvr>
    <a:masterClrMapping/>
  </p:clrMapOvr>
</p:sld>
</file>

<file path=ppt/theme/theme1.xml><?xml version="1.0" encoding="utf-8"?>
<a:theme xmlns:a="http://schemas.openxmlformats.org/drawingml/2006/main" name="RetrospectVTI">
  <a:themeElements>
    <a:clrScheme name="AnalogousFromRegularSeedLeftStep">
      <a:dk1>
        <a:srgbClr val="000000"/>
      </a:dk1>
      <a:lt1>
        <a:srgbClr val="FFFFFF"/>
      </a:lt1>
      <a:dk2>
        <a:srgbClr val="242E41"/>
      </a:dk2>
      <a:lt2>
        <a:srgbClr val="E2E8E8"/>
      </a:lt2>
      <a:accent1>
        <a:srgbClr val="D1483E"/>
      </a:accent1>
      <a:accent2>
        <a:srgbClr val="C02D60"/>
      </a:accent2>
      <a:accent3>
        <a:srgbClr val="D13EAF"/>
      </a:accent3>
      <a:accent4>
        <a:srgbClr val="A52DC0"/>
      </a:accent4>
      <a:accent5>
        <a:srgbClr val="793ED1"/>
      </a:accent5>
      <a:accent6>
        <a:srgbClr val="494BC8"/>
      </a:accent6>
      <a:hlink>
        <a:srgbClr val="329097"/>
      </a:hlink>
      <a:folHlink>
        <a:srgbClr val="7F7F7F"/>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0</TotalTime>
  <Words>639</Words>
  <Application>Microsoft Macintosh PowerPoint</Application>
  <PresentationFormat>Widescreen</PresentationFormat>
  <Paragraphs>32</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 Nova Light</vt:lpstr>
      <vt:lpstr>Bembo</vt:lpstr>
      <vt:lpstr>Calibri</vt:lpstr>
      <vt:lpstr>RetrospectVTI</vt:lpstr>
      <vt:lpstr>Data Science Capstone Project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Capstone Project Report</dc:title>
  <dc:creator>TIBBLE Holly</dc:creator>
  <cp:lastModifiedBy>TIBBLE Holly</cp:lastModifiedBy>
  <cp:revision>1</cp:revision>
  <dcterms:created xsi:type="dcterms:W3CDTF">2020-06-27T15:22:11Z</dcterms:created>
  <dcterms:modified xsi:type="dcterms:W3CDTF">2020-06-27T15:22:13Z</dcterms:modified>
</cp:coreProperties>
</file>